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3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6" r:id="rId9"/>
    <p:sldId id="277" r:id="rId10"/>
    <p:sldId id="278" r:id="rId11"/>
    <p:sldId id="263" r:id="rId12"/>
    <p:sldId id="264" r:id="rId13"/>
    <p:sldId id="265" r:id="rId14"/>
    <p:sldId id="266" r:id="rId15"/>
    <p:sldId id="267" r:id="rId16"/>
    <p:sldId id="270" r:id="rId17"/>
    <p:sldId id="271" r:id="rId18"/>
    <p:sldId id="269" r:id="rId19"/>
    <p:sldId id="272" r:id="rId20"/>
    <p:sldId id="273" r:id="rId21"/>
    <p:sldId id="274" r:id="rId22"/>
    <p:sldId id="268" r:id="rId23"/>
    <p:sldId id="281" r:id="rId24"/>
    <p:sldId id="282" r:id="rId25"/>
    <p:sldId id="283" r:id="rId26"/>
    <p:sldId id="284" r:id="rId27"/>
    <p:sldId id="285" r:id="rId28"/>
    <p:sldId id="275" r:id="rId29"/>
    <p:sldId id="279" r:id="rId30"/>
    <p:sldId id="280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4853" autoAdjust="0"/>
    <p:restoredTop sz="94660"/>
  </p:normalViewPr>
  <p:slideViewPr>
    <p:cSldViewPr>
      <p:cViewPr>
        <p:scale>
          <a:sx n="120" d="100"/>
          <a:sy n="120" d="100"/>
        </p:scale>
        <p:origin x="24" y="10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CB31CD-9F95-4F85-A69B-5E841531B835}" type="datetimeFigureOut">
              <a:rPr lang="en-US" smtClean="0"/>
              <a:pPr/>
              <a:t>7/31/2014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0DD7BA-CEF6-42CF-B8F8-4BE898475EB0}" type="slidenum">
              <a:rPr lang="en-CA" smtClean="0"/>
              <a:pPr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46FB8-6C69-49C0-B6EC-9EA1FE8C6B69}" type="datetimeFigureOut">
              <a:rPr lang="en-US" smtClean="0"/>
              <a:pPr/>
              <a:t>7/31/2014</a:t>
            </a:fld>
            <a:endParaRPr lang="en-CA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0F6CF-CD77-405E-80B2-98AFBB4C83B6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46FB8-6C69-49C0-B6EC-9EA1FE8C6B69}" type="datetimeFigureOut">
              <a:rPr lang="en-US" smtClean="0"/>
              <a:pPr/>
              <a:t>7/31/2014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0F6CF-CD77-405E-80B2-98AFBB4C83B6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46FB8-6C69-49C0-B6EC-9EA1FE8C6B69}" type="datetimeFigureOut">
              <a:rPr lang="en-US" smtClean="0"/>
              <a:pPr/>
              <a:t>7/31/2014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0F6CF-CD77-405E-80B2-98AFBB4C83B6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46FB8-6C69-49C0-B6EC-9EA1FE8C6B69}" type="datetimeFigureOut">
              <a:rPr lang="en-US" smtClean="0"/>
              <a:pPr/>
              <a:t>7/31/2014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0F6CF-CD77-405E-80B2-98AFBB4C83B6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46FB8-6C69-49C0-B6EC-9EA1FE8C6B69}" type="datetimeFigureOut">
              <a:rPr lang="en-US" smtClean="0"/>
              <a:pPr/>
              <a:t>7/31/2014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0F6CF-CD77-405E-80B2-98AFBB4C83B6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46FB8-6C69-49C0-B6EC-9EA1FE8C6B69}" type="datetimeFigureOut">
              <a:rPr lang="en-US" smtClean="0"/>
              <a:pPr/>
              <a:t>7/31/2014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0F6CF-CD77-405E-80B2-98AFBB4C83B6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46FB8-6C69-49C0-B6EC-9EA1FE8C6B69}" type="datetimeFigureOut">
              <a:rPr lang="en-US" smtClean="0"/>
              <a:pPr/>
              <a:t>7/31/2014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0F6CF-CD77-405E-80B2-98AFBB4C83B6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46FB8-6C69-49C0-B6EC-9EA1FE8C6B69}" type="datetimeFigureOut">
              <a:rPr lang="en-US" smtClean="0"/>
              <a:pPr/>
              <a:t>7/31/2014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0F6CF-CD77-405E-80B2-98AFBB4C83B6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46FB8-6C69-49C0-B6EC-9EA1FE8C6B69}" type="datetimeFigureOut">
              <a:rPr lang="en-US" smtClean="0"/>
              <a:pPr/>
              <a:t>7/31/2014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0F6CF-CD77-405E-80B2-98AFBB4C83B6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46FB8-6C69-49C0-B6EC-9EA1FE8C6B69}" type="datetimeFigureOut">
              <a:rPr lang="en-US" smtClean="0"/>
              <a:pPr/>
              <a:t>7/31/2014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0F6CF-CD77-405E-80B2-98AFBB4C83B6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46FB8-6C69-49C0-B6EC-9EA1FE8C6B69}" type="datetimeFigureOut">
              <a:rPr lang="en-US" smtClean="0"/>
              <a:pPr/>
              <a:t>7/31/2014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8F00F6CF-CD77-405E-80B2-98AFBB4C83B6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BD46FB8-6C69-49C0-B6EC-9EA1FE8C6B69}" type="datetimeFigureOut">
              <a:rPr lang="en-US" smtClean="0"/>
              <a:pPr/>
              <a:t>7/31/2014</a:t>
            </a:fld>
            <a:endParaRPr lang="en-CA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F00F6CF-CD77-405E-80B2-98AFBB4C83B6}" type="slidenum">
              <a:rPr lang="en-CA" smtClean="0"/>
              <a:pPr/>
              <a:t>‹#›</a:t>
            </a:fld>
            <a:endParaRPr lang="en-CA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7158" y="0"/>
            <a:ext cx="7358114" cy="1071570"/>
          </a:xfrm>
        </p:spPr>
        <p:txBody>
          <a:bodyPr>
            <a:normAutofit/>
          </a:bodyPr>
          <a:lstStyle/>
          <a:p>
            <a:pPr algn="l"/>
            <a:r>
              <a:rPr lang="en-CA" dirty="0" smtClean="0"/>
              <a:t>Presentation Outline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8596" y="1214422"/>
            <a:ext cx="8215370" cy="5286412"/>
          </a:xfrm>
        </p:spPr>
        <p:txBody>
          <a:bodyPr>
            <a:normAutofit/>
          </a:bodyPr>
          <a:lstStyle/>
          <a:p>
            <a:pPr algn="l"/>
            <a:r>
              <a:rPr lang="en-CA" sz="2800" dirty="0">
                <a:solidFill>
                  <a:schemeClr val="tx1"/>
                </a:solidFill>
              </a:rPr>
              <a:t>1-  Project description</a:t>
            </a:r>
          </a:p>
          <a:p>
            <a:pPr algn="l"/>
            <a:r>
              <a:rPr lang="en-CA" sz="2800" dirty="0">
                <a:solidFill>
                  <a:schemeClr val="tx1"/>
                </a:solidFill>
              </a:rPr>
              <a:t>2- HPLC method: preparation of standards, separation of metabolites, retention time </a:t>
            </a:r>
          </a:p>
          <a:p>
            <a:pPr algn="l"/>
            <a:r>
              <a:rPr lang="en-CA" sz="2800" dirty="0">
                <a:solidFill>
                  <a:schemeClr val="tx1"/>
                </a:solidFill>
              </a:rPr>
              <a:t>3- Analysis of glycerol samples:</a:t>
            </a:r>
          </a:p>
          <a:p>
            <a:pPr algn="l"/>
            <a:r>
              <a:rPr lang="en-CA" sz="2800" dirty="0">
                <a:solidFill>
                  <a:schemeClr val="tx1"/>
                </a:solidFill>
              </a:rPr>
              <a:t>3.1) Tech grade glycerol </a:t>
            </a:r>
            <a:r>
              <a:rPr lang="en-CA" sz="2800" dirty="0" smtClean="0">
                <a:solidFill>
                  <a:schemeClr val="tx1"/>
                </a:solidFill>
              </a:rPr>
              <a:t>    3.2</a:t>
            </a:r>
            <a:r>
              <a:rPr lang="en-CA" sz="2800" dirty="0">
                <a:solidFill>
                  <a:schemeClr val="tx1"/>
                </a:solidFill>
              </a:rPr>
              <a:t>) Crude glycerol 3.3)Glycerol pitch</a:t>
            </a:r>
          </a:p>
          <a:p>
            <a:pPr algn="l"/>
            <a:r>
              <a:rPr lang="en-CA" sz="2800" dirty="0">
                <a:solidFill>
                  <a:schemeClr val="tx1"/>
                </a:solidFill>
              </a:rPr>
              <a:t>4- </a:t>
            </a:r>
            <a:r>
              <a:rPr lang="en-CA" sz="2800" dirty="0" err="1">
                <a:solidFill>
                  <a:schemeClr val="tx1"/>
                </a:solidFill>
              </a:rPr>
              <a:t>S.cerevisiae</a:t>
            </a:r>
            <a:r>
              <a:rPr lang="en-CA" sz="2800" dirty="0">
                <a:solidFill>
                  <a:schemeClr val="tx1"/>
                </a:solidFill>
              </a:rPr>
              <a:t>: pathway from glycerol to </a:t>
            </a:r>
            <a:r>
              <a:rPr lang="en-CA" sz="2800" dirty="0" err="1">
                <a:solidFill>
                  <a:schemeClr val="tx1"/>
                </a:solidFill>
              </a:rPr>
              <a:t>succinate</a:t>
            </a:r>
            <a:endParaRPr lang="en-CA" sz="2800" dirty="0">
              <a:solidFill>
                <a:schemeClr val="tx1"/>
              </a:solidFill>
            </a:endParaRPr>
          </a:p>
          <a:p>
            <a:pPr algn="l"/>
            <a:r>
              <a:rPr lang="en-CA" sz="2800" dirty="0">
                <a:solidFill>
                  <a:schemeClr val="tx1"/>
                </a:solidFill>
              </a:rPr>
              <a:t>5- Y. </a:t>
            </a:r>
            <a:r>
              <a:rPr lang="en-CA" sz="2800" dirty="0" err="1">
                <a:solidFill>
                  <a:schemeClr val="tx1"/>
                </a:solidFill>
              </a:rPr>
              <a:t>lipolytica</a:t>
            </a:r>
            <a:r>
              <a:rPr lang="en-CA" sz="2800" dirty="0">
                <a:solidFill>
                  <a:schemeClr val="tx1"/>
                </a:solidFill>
              </a:rPr>
              <a:t>: pathway from glycerol to </a:t>
            </a:r>
            <a:r>
              <a:rPr lang="en-CA" sz="2800" dirty="0" err="1">
                <a:solidFill>
                  <a:schemeClr val="tx1"/>
                </a:solidFill>
              </a:rPr>
              <a:t>glyoxylate</a:t>
            </a:r>
            <a:endParaRPr lang="en-CA" sz="2800" dirty="0">
              <a:solidFill>
                <a:schemeClr val="tx1"/>
              </a:solidFill>
            </a:endParaRPr>
          </a:p>
          <a:p>
            <a:pPr algn="l"/>
            <a:endParaRPr lang="en-CA" sz="2800" dirty="0" smtClean="0"/>
          </a:p>
          <a:p>
            <a:pPr algn="l"/>
            <a:endParaRPr lang="en-CA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282" y="1000108"/>
            <a:ext cx="8229600" cy="357182"/>
          </a:xfrm>
        </p:spPr>
        <p:txBody>
          <a:bodyPr>
            <a:noAutofit/>
          </a:bodyPr>
          <a:lstStyle/>
          <a:p>
            <a:r>
              <a:rPr lang="en-CA" sz="2200" b="1" dirty="0" smtClean="0"/>
              <a:t>Significant amount of biomass produced, low secretion of organic acids</a:t>
            </a:r>
            <a:endParaRPr lang="en-CA" sz="2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785926"/>
            <a:ext cx="8804312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1" y="3929066"/>
            <a:ext cx="8715437" cy="18831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CA" sz="4000" dirty="0" smtClean="0"/>
              <a:t>Metabolic engineering of S. </a:t>
            </a:r>
            <a:r>
              <a:rPr lang="en-CA" sz="4000" dirty="0" err="1" smtClean="0"/>
              <a:t>cerevisiae</a:t>
            </a:r>
            <a:endParaRPr lang="en-CA" sz="40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57158" y="1785926"/>
            <a:ext cx="8229600" cy="4686320"/>
          </a:xfrm>
        </p:spPr>
        <p:txBody>
          <a:bodyPr/>
          <a:lstStyle/>
          <a:p>
            <a:pPr>
              <a:buNone/>
            </a:pPr>
            <a:r>
              <a:rPr lang="en-CA" b="1" dirty="0" smtClean="0"/>
              <a:t>Substrate Utilization engineering:</a:t>
            </a:r>
          </a:p>
          <a:p>
            <a:r>
              <a:rPr lang="en-CA" b="1" dirty="0" smtClean="0"/>
              <a:t>Glycerol </a:t>
            </a:r>
            <a:r>
              <a:rPr lang="en-CA" b="1" dirty="0"/>
              <a:t>uptake from extracellular space:</a:t>
            </a:r>
            <a:r>
              <a:rPr lang="en-CA" dirty="0"/>
              <a:t> STL1(proton </a:t>
            </a:r>
            <a:r>
              <a:rPr lang="en-CA" dirty="0" err="1"/>
              <a:t>symporter</a:t>
            </a:r>
            <a:r>
              <a:rPr lang="en-CA" dirty="0"/>
              <a:t>) in plasma membrane </a:t>
            </a:r>
          </a:p>
          <a:p>
            <a:r>
              <a:rPr lang="en-CA" b="1" dirty="0" smtClean="0"/>
              <a:t>Glycerol </a:t>
            </a:r>
            <a:r>
              <a:rPr lang="en-CA" b="1" dirty="0"/>
              <a:t>transport inside Mitochondria:</a:t>
            </a:r>
            <a:r>
              <a:rPr lang="en-CA" dirty="0"/>
              <a:t> </a:t>
            </a:r>
            <a:endParaRPr lang="en-CA" dirty="0" smtClean="0"/>
          </a:p>
          <a:p>
            <a:pPr>
              <a:buNone/>
            </a:pPr>
            <a:r>
              <a:rPr lang="en-CA" dirty="0"/>
              <a:t> </a:t>
            </a:r>
            <a:r>
              <a:rPr lang="en-CA" dirty="0" smtClean="0"/>
              <a:t>   GUT1-Glycerol </a:t>
            </a:r>
            <a:r>
              <a:rPr lang="en-CA" dirty="0" err="1"/>
              <a:t>Kinase</a:t>
            </a:r>
            <a:endParaRPr lang="en-CA" dirty="0"/>
          </a:p>
          <a:p>
            <a:r>
              <a:rPr lang="en-CA" b="1" dirty="0" smtClean="0"/>
              <a:t>Introduction </a:t>
            </a:r>
            <a:r>
              <a:rPr lang="en-CA" b="1" dirty="0"/>
              <a:t>of Active transporter from other strains:</a:t>
            </a:r>
            <a:r>
              <a:rPr lang="en-CA" dirty="0"/>
              <a:t> P. </a:t>
            </a:r>
            <a:r>
              <a:rPr lang="en-CA" dirty="0" err="1"/>
              <a:t>tannophilus</a:t>
            </a:r>
            <a:r>
              <a:rPr lang="en-CA" dirty="0"/>
              <a:t>, Y. </a:t>
            </a:r>
            <a:r>
              <a:rPr lang="en-CA" dirty="0" err="1" smtClean="0"/>
              <a:t>lipolytica</a:t>
            </a:r>
            <a:r>
              <a:rPr lang="en-CA" dirty="0" smtClean="0"/>
              <a:t>, P</a:t>
            </a:r>
            <a:r>
              <a:rPr lang="en-CA" dirty="0"/>
              <a:t>. </a:t>
            </a:r>
            <a:r>
              <a:rPr lang="en-CA" dirty="0" err="1"/>
              <a:t>p</a:t>
            </a:r>
            <a:r>
              <a:rPr lang="en-CA" dirty="0" err="1" smtClean="0"/>
              <a:t>astoris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472" y="57148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CA" sz="4000" dirty="0" smtClean="0"/>
              <a:t>Cofactor Balance:</a:t>
            </a:r>
            <a:endParaRPr lang="en-CA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sz="3200" dirty="0" smtClean="0"/>
              <a:t>Most optimal pathway through reductive TCA cycle</a:t>
            </a:r>
          </a:p>
          <a:p>
            <a:r>
              <a:rPr lang="en-CA" sz="3200" dirty="0" smtClean="0"/>
              <a:t>Reductive route = essentially anaerobic</a:t>
            </a:r>
          </a:p>
          <a:p>
            <a:r>
              <a:rPr lang="en-CA" sz="3200" dirty="0" smtClean="0"/>
              <a:t>Not a significant amount of excess ATP</a:t>
            </a:r>
          </a:p>
          <a:p>
            <a:r>
              <a:rPr lang="en-CA" sz="3200" dirty="0"/>
              <a:t>Transformation to verify whether the oxidative route yields </a:t>
            </a:r>
            <a:r>
              <a:rPr lang="en-CA" sz="3200" dirty="0" err="1" smtClean="0"/>
              <a:t>succinate</a:t>
            </a:r>
            <a:r>
              <a:rPr lang="en-CA" sz="3200" dirty="0" smtClean="0"/>
              <a:t>: ΔLSC2 mutant </a:t>
            </a:r>
            <a:endParaRPr lang="en-CA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714348" y="571480"/>
            <a:ext cx="8229600" cy="632666"/>
          </a:xfrm>
        </p:spPr>
        <p:txBody>
          <a:bodyPr>
            <a:normAutofit fontScale="90000"/>
          </a:bodyPr>
          <a:lstStyle/>
          <a:p>
            <a:r>
              <a:rPr lang="en-CA" sz="4000" dirty="0" smtClean="0"/>
              <a:t>Growth of Wild and Mutant Type</a:t>
            </a:r>
            <a:endParaRPr lang="en-CA" sz="4000" dirty="0"/>
          </a:p>
        </p:txBody>
      </p:sp>
      <p:pic>
        <p:nvPicPr>
          <p:cNvPr id="9" name="Picture 8"/>
          <p:cNvPicPr/>
          <p:nvPr/>
        </p:nvPicPr>
        <p:blipFill>
          <a:blip r:embed="rId2"/>
          <a:srcRect l="30579" t="13801" r="30722" b="32311"/>
          <a:stretch>
            <a:fillRect/>
          </a:stretch>
        </p:blipFill>
        <p:spPr bwMode="auto">
          <a:xfrm>
            <a:off x="1071538" y="1285860"/>
            <a:ext cx="6786610" cy="52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785794"/>
            <a:ext cx="9644130" cy="489790"/>
          </a:xfrm>
        </p:spPr>
        <p:txBody>
          <a:bodyPr>
            <a:noAutofit/>
          </a:bodyPr>
          <a:lstStyle/>
          <a:p>
            <a:r>
              <a:rPr lang="en-CA" sz="3400" dirty="0" smtClean="0"/>
              <a:t>Glycerol Consumption of Wild and Mutant Type</a:t>
            </a:r>
            <a:endParaRPr lang="en-CA" sz="3400" dirty="0"/>
          </a:p>
        </p:txBody>
      </p:sp>
      <p:pic>
        <p:nvPicPr>
          <p:cNvPr id="4" name="Picture 3"/>
          <p:cNvPicPr/>
          <p:nvPr/>
        </p:nvPicPr>
        <p:blipFill>
          <a:blip r:embed="rId2"/>
          <a:srcRect l="30825" t="13801" r="30955" b="32092"/>
          <a:stretch>
            <a:fillRect/>
          </a:stretch>
        </p:blipFill>
        <p:spPr bwMode="auto">
          <a:xfrm>
            <a:off x="1357290" y="1357298"/>
            <a:ext cx="6072230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472" y="928670"/>
            <a:ext cx="8229600" cy="489790"/>
          </a:xfrm>
        </p:spPr>
        <p:txBody>
          <a:bodyPr>
            <a:noAutofit/>
          </a:bodyPr>
          <a:lstStyle/>
          <a:p>
            <a:r>
              <a:rPr lang="en-CA" sz="3200" dirty="0" smtClean="0"/>
              <a:t>Y. </a:t>
            </a:r>
            <a:r>
              <a:rPr lang="en-CA" sz="3200" dirty="0" err="1" smtClean="0"/>
              <a:t>lipolytica</a:t>
            </a:r>
            <a:r>
              <a:rPr lang="en-CA" sz="3200" dirty="0" smtClean="0"/>
              <a:t>: Pathway from Glycerol to </a:t>
            </a:r>
            <a:r>
              <a:rPr lang="en-CA" sz="3200" dirty="0" err="1" smtClean="0"/>
              <a:t>Glyoxylate</a:t>
            </a:r>
            <a:endParaRPr lang="en-CA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1643050"/>
            <a:ext cx="8258204" cy="4681550"/>
          </a:xfrm>
        </p:spPr>
        <p:txBody>
          <a:bodyPr>
            <a:normAutofit/>
          </a:bodyPr>
          <a:lstStyle/>
          <a:p>
            <a:r>
              <a:rPr lang="en-CA" sz="2800" dirty="0" smtClean="0"/>
              <a:t>Higher </a:t>
            </a:r>
            <a:r>
              <a:rPr lang="en-CA" sz="2800" dirty="0"/>
              <a:t>growth rate of wild type (NRRL Y-423) and PO1f strains on Glycerol </a:t>
            </a:r>
          </a:p>
          <a:p>
            <a:r>
              <a:rPr lang="en-CA" sz="2800" dirty="0" smtClean="0"/>
              <a:t>Higher </a:t>
            </a:r>
            <a:r>
              <a:rPr lang="en-CA" sz="2800" dirty="0"/>
              <a:t>consumption rate of Glycerol by Y. </a:t>
            </a:r>
            <a:r>
              <a:rPr lang="en-CA" sz="2800" dirty="0" err="1"/>
              <a:t>lipolytica</a:t>
            </a:r>
            <a:endParaRPr lang="en-CA" sz="2800" dirty="0"/>
          </a:p>
          <a:p>
            <a:r>
              <a:rPr lang="en-CA" sz="2800" dirty="0" smtClean="0"/>
              <a:t>Safe-to-use </a:t>
            </a:r>
            <a:r>
              <a:rPr lang="en-CA" sz="2800" dirty="0"/>
              <a:t>organism with literatures available (information about growth medium, genome sequence, transformation </a:t>
            </a:r>
            <a:r>
              <a:rPr lang="en-CA" sz="2800" dirty="0" smtClean="0"/>
              <a:t>protocol, etc</a:t>
            </a:r>
            <a:r>
              <a:rPr lang="en-CA" sz="2800" dirty="0"/>
              <a:t>) </a:t>
            </a:r>
          </a:p>
          <a:p>
            <a:r>
              <a:rPr lang="en-CA" sz="2800" dirty="0" smtClean="0"/>
              <a:t>Secretion </a:t>
            </a:r>
            <a:r>
              <a:rPr lang="en-CA" sz="2800" dirty="0"/>
              <a:t>of the variety of organic acids/ metabolites especially citric and </a:t>
            </a:r>
            <a:r>
              <a:rPr lang="en-CA" sz="2800" dirty="0" err="1"/>
              <a:t>isocitric</a:t>
            </a:r>
            <a:r>
              <a:rPr lang="en-CA" sz="2800" dirty="0"/>
              <a:t> acid</a:t>
            </a:r>
          </a:p>
          <a:p>
            <a:endParaRPr lang="en-CA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857232"/>
            <a:ext cx="8358246" cy="1571612"/>
          </a:xfrm>
        </p:spPr>
        <p:txBody>
          <a:bodyPr>
            <a:noAutofit/>
          </a:bodyPr>
          <a:lstStyle/>
          <a:p>
            <a:pPr algn="l"/>
            <a:r>
              <a:rPr lang="en-CA" sz="3600" dirty="0"/>
              <a:t>New HPLC method for separation of </a:t>
            </a:r>
            <a:r>
              <a:rPr lang="en-CA" sz="3600" dirty="0" err="1"/>
              <a:t>Glyoxylate</a:t>
            </a:r>
            <a:r>
              <a:rPr lang="en-CA" sz="3600" dirty="0"/>
              <a:t>, </a:t>
            </a:r>
            <a:r>
              <a:rPr lang="en-CA" sz="3600" dirty="0" err="1"/>
              <a:t>Pyruvate</a:t>
            </a:r>
            <a:r>
              <a:rPr lang="en-CA" sz="3600" dirty="0"/>
              <a:t> , AKG and Citrate</a:t>
            </a:r>
            <a:br>
              <a:rPr lang="en-CA" sz="3600" dirty="0"/>
            </a:br>
            <a:endParaRPr lang="en-CA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2000240"/>
            <a:ext cx="8286808" cy="4286280"/>
          </a:xfrm>
        </p:spPr>
        <p:txBody>
          <a:bodyPr>
            <a:normAutofit/>
          </a:bodyPr>
          <a:lstStyle/>
          <a:p>
            <a:r>
              <a:rPr lang="en-CA" dirty="0" smtClean="0"/>
              <a:t>New pathway -&gt; New metabolites -&gt; Revision of HPLC method to separate </a:t>
            </a:r>
            <a:r>
              <a:rPr lang="en-CA" dirty="0" err="1" smtClean="0"/>
              <a:t>glyoxylate</a:t>
            </a:r>
            <a:r>
              <a:rPr lang="en-CA" dirty="0" smtClean="0"/>
              <a:t>, AKG and </a:t>
            </a:r>
            <a:r>
              <a:rPr lang="en-CA" dirty="0" err="1" smtClean="0"/>
              <a:t>pyruvate</a:t>
            </a:r>
            <a:endParaRPr lang="en-CA" dirty="0" smtClean="0"/>
          </a:p>
          <a:p>
            <a:r>
              <a:rPr lang="en-CA" dirty="0" smtClean="0"/>
              <a:t>Separated metabolites with the aid of HPLC optimizer </a:t>
            </a:r>
          </a:p>
          <a:p>
            <a:r>
              <a:rPr lang="en-CA" dirty="0" smtClean="0"/>
              <a:t>New conditions given the constraints:</a:t>
            </a:r>
          </a:p>
          <a:p>
            <a:pPr>
              <a:buNone/>
            </a:pPr>
            <a:r>
              <a:rPr lang="en-CA" dirty="0" smtClean="0"/>
              <a:t>	- </a:t>
            </a:r>
            <a:r>
              <a:rPr lang="en-CA" dirty="0" err="1" smtClean="0"/>
              <a:t>Eluent</a:t>
            </a:r>
            <a:r>
              <a:rPr lang="en-CA" dirty="0" smtClean="0"/>
              <a:t>: 10mM H2SO4</a:t>
            </a:r>
          </a:p>
          <a:p>
            <a:pPr>
              <a:buNone/>
            </a:pPr>
            <a:r>
              <a:rPr lang="en-CA" dirty="0" smtClean="0"/>
              <a:t>	- Flow rate: 0.3ml/min</a:t>
            </a:r>
          </a:p>
          <a:p>
            <a:pPr>
              <a:buNone/>
            </a:pPr>
            <a:r>
              <a:rPr lang="en-CA" dirty="0" smtClean="0"/>
              <a:t>	- Column Temperature: 36C</a:t>
            </a:r>
          </a:p>
          <a:p>
            <a:pPr>
              <a:buNone/>
            </a:pPr>
            <a:r>
              <a:rPr lang="en-CA" dirty="0" smtClean="0"/>
              <a:t>	- Run time: 30min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642918"/>
            <a:ext cx="6143668" cy="2609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3286124"/>
            <a:ext cx="6228327" cy="2590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CA" sz="4000" dirty="0"/>
              <a:t>Verification of citric acid production from PO1f and NRRL </a:t>
            </a:r>
            <a:r>
              <a:rPr lang="en-CA" sz="4000" dirty="0" smtClean="0"/>
              <a:t>Y-423:</a:t>
            </a:r>
            <a:endParaRPr lang="en-CA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sz="2800" dirty="0"/>
              <a:t>Bioprocess Optimization: </a:t>
            </a:r>
            <a:r>
              <a:rPr lang="en-CA" sz="2800" dirty="0" smtClean="0"/>
              <a:t>While </a:t>
            </a:r>
            <a:r>
              <a:rPr lang="en-CA" sz="2800" dirty="0"/>
              <a:t>growth conditions such as nitrogen source are limited and there is high concentration of carbon </a:t>
            </a:r>
            <a:r>
              <a:rPr lang="en-CA" sz="2800" dirty="0" smtClean="0"/>
              <a:t>source(carbon </a:t>
            </a:r>
            <a:r>
              <a:rPr lang="en-CA" sz="2800" dirty="0"/>
              <a:t>shock) the cells tend to produce higher amount of citric acid. </a:t>
            </a:r>
          </a:p>
          <a:p>
            <a:r>
              <a:rPr lang="en-CA" sz="2800" dirty="0"/>
              <a:t>Citric Acid Producing </a:t>
            </a:r>
            <a:r>
              <a:rPr lang="en-CA" sz="2800" dirty="0" smtClean="0"/>
              <a:t>Medium(MP): </a:t>
            </a:r>
            <a:r>
              <a:rPr lang="en-CA" sz="2800" dirty="0"/>
              <a:t>YNB with 1g/L ammonium sulphate + 5% Glycerol </a:t>
            </a:r>
          </a:p>
          <a:p>
            <a:r>
              <a:rPr lang="en-CA" sz="2800" dirty="0"/>
              <a:t>Growth </a:t>
            </a:r>
            <a:r>
              <a:rPr lang="en-CA" sz="2800" dirty="0" smtClean="0"/>
              <a:t>Medium(MG): </a:t>
            </a:r>
            <a:r>
              <a:rPr lang="en-CA" sz="2800" dirty="0"/>
              <a:t>YNB with 3.5g/L ammonium sulphate + 2% Glycerol </a:t>
            </a:r>
          </a:p>
          <a:p>
            <a:endParaRPr lang="en-CA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58" y="714356"/>
            <a:ext cx="8229600" cy="1847088"/>
          </a:xfrm>
        </p:spPr>
        <p:txBody>
          <a:bodyPr>
            <a:normAutofit fontScale="90000"/>
          </a:bodyPr>
          <a:lstStyle/>
          <a:p>
            <a:pPr algn="l"/>
            <a:r>
              <a:rPr lang="en-CA" dirty="0" smtClean="0"/>
              <a:t> </a:t>
            </a:r>
            <a:r>
              <a:rPr lang="en-CA" sz="3600" dirty="0"/>
              <a:t>No citric acid produced from PO1f </a:t>
            </a:r>
            <a:r>
              <a:rPr lang="en-CA" sz="3600" dirty="0" smtClean="0"/>
              <a:t>strain:</a:t>
            </a:r>
            <a:br>
              <a:rPr lang="en-CA" sz="3600" dirty="0" smtClean="0"/>
            </a:br>
            <a:r>
              <a:rPr lang="en-CA" sz="3600" dirty="0" smtClean="0"/>
              <a:t>1) MP Glycerol     2) MG Glycerol</a:t>
            </a:r>
            <a:r>
              <a:rPr lang="en-CA" dirty="0"/>
              <a:t/>
            </a:r>
            <a:br>
              <a:rPr lang="en-CA" dirty="0"/>
            </a:b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928802"/>
            <a:ext cx="8402824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4071942"/>
            <a:ext cx="8641138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1143000"/>
          </a:xfrm>
        </p:spPr>
        <p:txBody>
          <a:bodyPr/>
          <a:lstStyle/>
          <a:p>
            <a:pPr algn="l"/>
            <a:r>
              <a:rPr lang="en-CA" dirty="0" smtClean="0"/>
              <a:t>Project Description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20" y="1428736"/>
            <a:ext cx="8429684" cy="5214974"/>
          </a:xfrm>
        </p:spPr>
        <p:txBody>
          <a:bodyPr>
            <a:normAutofit/>
          </a:bodyPr>
          <a:lstStyle/>
          <a:p>
            <a:r>
              <a:rPr lang="en-CA" dirty="0" smtClean="0"/>
              <a:t>Huge rise in the price of petroleum and environmental concerns</a:t>
            </a:r>
          </a:p>
          <a:p>
            <a:r>
              <a:rPr lang="en-CA" dirty="0" smtClean="0"/>
              <a:t>Biodiesel is an alternative with crude glycerol as a </a:t>
            </a:r>
            <a:r>
              <a:rPr lang="en-CA" dirty="0" err="1" smtClean="0"/>
              <a:t>byproduct</a:t>
            </a:r>
            <a:endParaRPr lang="en-CA" dirty="0"/>
          </a:p>
          <a:p>
            <a:r>
              <a:rPr lang="en-CA" dirty="0" smtClean="0"/>
              <a:t>Tremendous increase in the production of crude glycerol and huge decline in its price</a:t>
            </a:r>
          </a:p>
          <a:p>
            <a:r>
              <a:rPr lang="en-CA" dirty="0" smtClean="0"/>
              <a:t>Conversion of crude glycerol into valuable organic acids</a:t>
            </a:r>
          </a:p>
          <a:p>
            <a:r>
              <a:rPr lang="en-CA" dirty="0" smtClean="0"/>
              <a:t>Enhance economic viability of biodiesel industry</a:t>
            </a:r>
          </a:p>
          <a:p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58" y="1071546"/>
            <a:ext cx="8229600" cy="571496"/>
          </a:xfrm>
        </p:spPr>
        <p:txBody>
          <a:bodyPr>
            <a:normAutofit/>
          </a:bodyPr>
          <a:lstStyle/>
          <a:p>
            <a:pPr algn="l"/>
            <a:r>
              <a:rPr lang="en-CA" sz="3200" dirty="0" smtClean="0"/>
              <a:t>1) MP Crude  2)MG Crude</a:t>
            </a:r>
            <a:endParaRPr lang="en-CA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857364"/>
            <a:ext cx="8595424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3857628"/>
            <a:ext cx="8564908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CA" sz="3600" dirty="0" smtClean="0"/>
              <a:t>1)MP Pitch   2)MG Pitch</a:t>
            </a:r>
            <a:endParaRPr lang="en-CA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714488"/>
            <a:ext cx="8897997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857628"/>
            <a:ext cx="8906150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472" y="785794"/>
            <a:ext cx="8229600" cy="989856"/>
          </a:xfrm>
        </p:spPr>
        <p:txBody>
          <a:bodyPr>
            <a:normAutofit/>
          </a:bodyPr>
          <a:lstStyle/>
          <a:p>
            <a:r>
              <a:rPr lang="en-CA" sz="2800" dirty="0" smtClean="0"/>
              <a:t>Growth on Glycerol and Glycerol Consumption of PO1f strain</a:t>
            </a:r>
            <a:endParaRPr lang="en-CA" sz="2800" dirty="0"/>
          </a:p>
        </p:txBody>
      </p:sp>
      <p:pic>
        <p:nvPicPr>
          <p:cNvPr id="4" name="Content Placeholder 3" descr="Comparison of Growth and Consumption(PO1f with Glycerol).jpg"/>
          <p:cNvPicPr>
            <a:picLocks noGrp="1" noChangeAspect="1"/>
          </p:cNvPicPr>
          <p:nvPr>
            <p:ph idx="1"/>
          </p:nvPr>
        </p:nvPicPr>
        <p:blipFill>
          <a:blip r:embed="rId2"/>
          <a:srcRect l="9693" t="3390" r="7917" b="5085"/>
          <a:stretch>
            <a:fillRect/>
          </a:stretch>
        </p:blipFill>
        <p:spPr>
          <a:xfrm>
            <a:off x="285720" y="2000240"/>
            <a:ext cx="8501124" cy="450059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642918"/>
            <a:ext cx="8258204" cy="1357322"/>
          </a:xfrm>
        </p:spPr>
        <p:txBody>
          <a:bodyPr>
            <a:normAutofit fontScale="90000"/>
          </a:bodyPr>
          <a:lstStyle/>
          <a:p>
            <a:r>
              <a:rPr lang="en-CA" sz="3600" dirty="0" smtClean="0"/>
              <a:t>Citric acid produced from NRRL Y-423 strain:</a:t>
            </a:r>
            <a:br>
              <a:rPr lang="en-CA" sz="3600" dirty="0" smtClean="0"/>
            </a:br>
            <a:r>
              <a:rPr lang="en-CA" sz="3600" dirty="0" smtClean="0"/>
              <a:t>1)MP Glycerol   2)MG Glycerol</a:t>
            </a:r>
            <a:br>
              <a:rPr lang="en-CA" sz="3600" dirty="0" smtClean="0"/>
            </a:br>
            <a:endParaRPr lang="en-CA" sz="36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857364"/>
            <a:ext cx="8577696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06" y="4214818"/>
            <a:ext cx="8329633" cy="2093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rmAutofit/>
          </a:bodyPr>
          <a:lstStyle/>
          <a:p>
            <a:r>
              <a:rPr lang="en-CA" sz="3600" dirty="0" smtClean="0"/>
              <a:t>1)MP Crude   2)MG Crude</a:t>
            </a:r>
            <a:endParaRPr lang="en-CA" sz="36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357298"/>
            <a:ext cx="8286808" cy="21265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3500438"/>
            <a:ext cx="8501122" cy="2097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8229600" cy="775542"/>
          </a:xfrm>
        </p:spPr>
        <p:txBody>
          <a:bodyPr>
            <a:normAutofit fontScale="90000"/>
          </a:bodyPr>
          <a:lstStyle/>
          <a:p>
            <a:r>
              <a:rPr lang="en-CA" dirty="0" smtClean="0"/>
              <a:t>1)MP Pitch   2)MG Pitch</a:t>
            </a:r>
            <a:endParaRPr lang="en-CA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500174"/>
            <a:ext cx="8615347" cy="2182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3929066"/>
            <a:ext cx="8753337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714380"/>
          </a:xfrm>
        </p:spPr>
        <p:txBody>
          <a:bodyPr>
            <a:normAutofit/>
          </a:bodyPr>
          <a:lstStyle/>
          <a:p>
            <a:r>
              <a:rPr lang="en-CA" sz="3200" dirty="0" smtClean="0"/>
              <a:t>Citric acid Production in MP and MG Media</a:t>
            </a:r>
            <a:endParaRPr lang="en-CA" sz="3200" dirty="0"/>
          </a:p>
        </p:txBody>
      </p:sp>
      <p:pic>
        <p:nvPicPr>
          <p:cNvPr id="4" name="Content Placeholder 3" descr="citrate_production.jpg"/>
          <p:cNvPicPr>
            <a:picLocks noGrp="1" noChangeAspect="1"/>
          </p:cNvPicPr>
          <p:nvPr>
            <p:ph idx="1"/>
          </p:nvPr>
        </p:nvPicPr>
        <p:blipFill>
          <a:blip r:embed="rId2"/>
          <a:srcRect l="9201" t="2523" r="8333" b="5098"/>
          <a:stretch>
            <a:fillRect/>
          </a:stretch>
        </p:blipFill>
        <p:spPr>
          <a:xfrm>
            <a:off x="357158" y="1357297"/>
            <a:ext cx="8429684" cy="4880343"/>
          </a:xfr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8229600" cy="1143000"/>
          </a:xfrm>
        </p:spPr>
        <p:txBody>
          <a:bodyPr>
            <a:normAutofit/>
          </a:bodyPr>
          <a:lstStyle/>
          <a:p>
            <a:r>
              <a:rPr lang="en-CA" sz="3200" dirty="0" smtClean="0"/>
              <a:t>Growth on Glycerol and Glycerol Consumption of NRRL Y-423 Strain:</a:t>
            </a:r>
            <a:endParaRPr lang="en-CA" sz="3200" dirty="0"/>
          </a:p>
        </p:txBody>
      </p:sp>
      <p:pic>
        <p:nvPicPr>
          <p:cNvPr id="4" name="Content Placeholder 3" descr="NRRL_growth_consum.jpg"/>
          <p:cNvPicPr>
            <a:picLocks noGrp="1" noChangeAspect="1"/>
          </p:cNvPicPr>
          <p:nvPr>
            <p:ph idx="1"/>
          </p:nvPr>
        </p:nvPicPr>
        <p:blipFill>
          <a:blip r:embed="rId2"/>
          <a:srcRect l="8333" t="1984" r="9201" b="2844"/>
          <a:stretch>
            <a:fillRect/>
          </a:stretch>
        </p:blipFill>
        <p:spPr>
          <a:xfrm>
            <a:off x="571472" y="1500174"/>
            <a:ext cx="7929618" cy="4924710"/>
          </a:xfr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4348" y="785794"/>
            <a:ext cx="3929090" cy="571504"/>
          </a:xfrm>
        </p:spPr>
        <p:txBody>
          <a:bodyPr>
            <a:normAutofit fontScale="90000"/>
          </a:bodyPr>
          <a:lstStyle/>
          <a:p>
            <a:pPr algn="l"/>
            <a:r>
              <a:rPr lang="en-CA" sz="2800" dirty="0"/>
              <a:t>Citrate to </a:t>
            </a:r>
            <a:r>
              <a:rPr lang="en-CA" sz="2800" dirty="0" err="1"/>
              <a:t>Glyoxylate</a:t>
            </a:r>
            <a:r>
              <a:rPr lang="en-CA" sz="2800" dirty="0"/>
              <a:t>:</a:t>
            </a:r>
            <a:br>
              <a:rPr lang="en-CA" sz="2800" dirty="0"/>
            </a:br>
            <a:endParaRPr lang="en-CA" sz="28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572132" y="1000108"/>
            <a:ext cx="3357586" cy="5500726"/>
          </a:xfrm>
        </p:spPr>
        <p:txBody>
          <a:bodyPr>
            <a:noAutofit/>
          </a:bodyPr>
          <a:lstStyle/>
          <a:p>
            <a:r>
              <a:rPr lang="en-CA" sz="2100" b="1" dirty="0" smtClean="0"/>
              <a:t>Citrate -&gt; </a:t>
            </a:r>
            <a:r>
              <a:rPr lang="en-CA" sz="2100" b="1" dirty="0" err="1" smtClean="0"/>
              <a:t>Isocitrate</a:t>
            </a:r>
            <a:r>
              <a:rPr lang="en-CA" sz="2100" b="1" dirty="0" smtClean="0"/>
              <a:t>:</a:t>
            </a:r>
          </a:p>
          <a:p>
            <a:r>
              <a:rPr lang="en-CA" sz="2100" dirty="0" smtClean="0"/>
              <a:t>ACN(</a:t>
            </a:r>
            <a:r>
              <a:rPr lang="en-CA" sz="2100" dirty="0" err="1" smtClean="0"/>
              <a:t>aconitase</a:t>
            </a:r>
            <a:r>
              <a:rPr lang="en-CA" sz="2100" dirty="0" smtClean="0"/>
              <a:t>)  </a:t>
            </a:r>
            <a:r>
              <a:rPr lang="en-CA" sz="2100" dirty="0" err="1" smtClean="0"/>
              <a:t>overexpression</a:t>
            </a:r>
            <a:endParaRPr lang="en-CA" sz="2100" dirty="0" smtClean="0"/>
          </a:p>
          <a:p>
            <a:r>
              <a:rPr lang="en-CA" sz="2100" b="1" dirty="0" err="1" smtClean="0"/>
              <a:t>isocitrate</a:t>
            </a:r>
            <a:r>
              <a:rPr lang="en-CA" sz="2100" b="1" dirty="0" smtClean="0"/>
              <a:t> -&gt; </a:t>
            </a:r>
            <a:r>
              <a:rPr lang="en-CA" sz="2100" b="1" dirty="0" err="1" smtClean="0"/>
              <a:t>Glycolate</a:t>
            </a:r>
            <a:r>
              <a:rPr lang="en-CA" sz="2100" b="1" dirty="0" smtClean="0"/>
              <a:t>: </a:t>
            </a:r>
          </a:p>
          <a:p>
            <a:r>
              <a:rPr lang="en-CA" sz="2100" dirty="0" smtClean="0"/>
              <a:t>ICL (</a:t>
            </a:r>
            <a:r>
              <a:rPr lang="en-CA" sz="2100" dirty="0" err="1" smtClean="0"/>
              <a:t>isocitrate</a:t>
            </a:r>
            <a:r>
              <a:rPr lang="en-CA" sz="2100" dirty="0" smtClean="0"/>
              <a:t> </a:t>
            </a:r>
            <a:r>
              <a:rPr lang="en-CA" sz="2100" dirty="0" err="1" smtClean="0"/>
              <a:t>lyase</a:t>
            </a:r>
            <a:r>
              <a:rPr lang="en-CA" sz="2100" dirty="0" smtClean="0"/>
              <a:t>) </a:t>
            </a:r>
            <a:r>
              <a:rPr lang="en-CA" sz="2100" dirty="0" err="1" smtClean="0"/>
              <a:t>overexpression</a:t>
            </a:r>
            <a:endParaRPr lang="en-CA" sz="2100" dirty="0" smtClean="0"/>
          </a:p>
          <a:p>
            <a:r>
              <a:rPr lang="en-CA" sz="2100" b="1" dirty="0" err="1" smtClean="0"/>
              <a:t>Glycolate</a:t>
            </a:r>
            <a:r>
              <a:rPr lang="en-CA" sz="2100" b="1" dirty="0" smtClean="0"/>
              <a:t> -&gt; </a:t>
            </a:r>
            <a:r>
              <a:rPr lang="en-CA" sz="2100" b="1" dirty="0" err="1" smtClean="0"/>
              <a:t>Glyoxylate</a:t>
            </a:r>
            <a:r>
              <a:rPr lang="en-CA" sz="2100" b="1" dirty="0" smtClean="0"/>
              <a:t>: </a:t>
            </a:r>
            <a:r>
              <a:rPr lang="en-CA" sz="2100" dirty="0" err="1" smtClean="0"/>
              <a:t>YcdW</a:t>
            </a:r>
            <a:r>
              <a:rPr lang="en-CA" sz="2100" dirty="0" smtClean="0"/>
              <a:t> (</a:t>
            </a:r>
            <a:r>
              <a:rPr lang="en-CA" sz="2100" dirty="0" err="1" smtClean="0"/>
              <a:t>glyoxylate</a:t>
            </a:r>
            <a:r>
              <a:rPr lang="en-CA" sz="2100" dirty="0" smtClean="0"/>
              <a:t> </a:t>
            </a:r>
            <a:r>
              <a:rPr lang="en-CA" sz="2100" dirty="0" err="1" smtClean="0"/>
              <a:t>reductase</a:t>
            </a:r>
            <a:r>
              <a:rPr lang="en-CA" sz="2100" dirty="0" smtClean="0"/>
              <a:t>) </a:t>
            </a:r>
            <a:r>
              <a:rPr lang="en-CA" sz="2100" dirty="0" err="1" smtClean="0"/>
              <a:t>overexpression</a:t>
            </a:r>
            <a:r>
              <a:rPr lang="en-CA" sz="2100" dirty="0" smtClean="0"/>
              <a:t> from </a:t>
            </a:r>
            <a:r>
              <a:rPr lang="en-CA" sz="2100" dirty="0" err="1" smtClean="0"/>
              <a:t>E.coli</a:t>
            </a:r>
            <a:r>
              <a:rPr lang="en-CA" sz="2100" dirty="0" smtClean="0"/>
              <a:t> GLYR1 </a:t>
            </a:r>
          </a:p>
          <a:p>
            <a:r>
              <a:rPr lang="en-CA" sz="2100" b="1" dirty="0" err="1" smtClean="0"/>
              <a:t>glyoxylate</a:t>
            </a:r>
            <a:r>
              <a:rPr lang="en-CA" sz="2100" b="1" dirty="0" smtClean="0"/>
              <a:t> -&gt;</a:t>
            </a:r>
            <a:r>
              <a:rPr lang="en-CA" sz="2100" b="1" dirty="0" err="1" smtClean="0"/>
              <a:t>malate</a:t>
            </a:r>
            <a:r>
              <a:rPr lang="en-CA" sz="2100" b="1" dirty="0" smtClean="0"/>
              <a:t>: </a:t>
            </a:r>
            <a:r>
              <a:rPr lang="en-CA" sz="2100" dirty="0" err="1" smtClean="0"/>
              <a:t>Malate</a:t>
            </a:r>
            <a:r>
              <a:rPr lang="en-CA" sz="2100" dirty="0" smtClean="0"/>
              <a:t> </a:t>
            </a:r>
            <a:r>
              <a:rPr lang="en-CA" sz="2100" dirty="0" err="1" smtClean="0"/>
              <a:t>synthase</a:t>
            </a:r>
            <a:r>
              <a:rPr lang="en-CA" sz="2100" dirty="0" smtClean="0"/>
              <a:t> deletion</a:t>
            </a:r>
            <a:endParaRPr lang="en-CA" sz="2100" dirty="0"/>
          </a:p>
        </p:txBody>
      </p:sp>
      <p:pic>
        <p:nvPicPr>
          <p:cNvPr id="9" name="Content Placeholder 5" descr="central metabolism.jpg"/>
          <p:cNvPicPr>
            <a:picLocks noChangeAspect="1"/>
          </p:cNvPicPr>
          <p:nvPr/>
        </p:nvPicPr>
        <p:blipFill>
          <a:blip r:embed="rId2"/>
          <a:srcRect l="24745" t="11996" r="21589" b="32760"/>
          <a:stretch>
            <a:fillRect/>
          </a:stretch>
        </p:blipFill>
        <p:spPr>
          <a:xfrm>
            <a:off x="0" y="1121949"/>
            <a:ext cx="5572164" cy="57360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CA" sz="4000" dirty="0" smtClean="0"/>
              <a:t>Separation of citrate and </a:t>
            </a:r>
            <a:r>
              <a:rPr lang="en-CA" sz="4000" dirty="0" err="1" smtClean="0"/>
              <a:t>isocitrate</a:t>
            </a:r>
            <a:endParaRPr lang="en-CA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20" y="1600200"/>
            <a:ext cx="4929222" cy="4829196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en-CA" dirty="0"/>
              <a:t>U</a:t>
            </a:r>
            <a:r>
              <a:rPr lang="en-CA" dirty="0" smtClean="0"/>
              <a:t>sing </a:t>
            </a:r>
            <a:r>
              <a:rPr lang="en-CA" dirty="0"/>
              <a:t>enzyme-based </a:t>
            </a:r>
            <a:r>
              <a:rPr lang="en-CA" dirty="0" smtClean="0"/>
              <a:t>assay: </a:t>
            </a:r>
          </a:p>
          <a:p>
            <a:pPr>
              <a:buNone/>
            </a:pPr>
            <a:r>
              <a:rPr lang="en-CA" dirty="0" smtClean="0"/>
              <a:t>1)The </a:t>
            </a:r>
            <a:r>
              <a:rPr lang="en-CA" dirty="0"/>
              <a:t>enzyme </a:t>
            </a:r>
            <a:r>
              <a:rPr lang="en-CA" dirty="0" err="1"/>
              <a:t>isocitrate</a:t>
            </a:r>
            <a:r>
              <a:rPr lang="en-CA" dirty="0"/>
              <a:t> </a:t>
            </a:r>
            <a:r>
              <a:rPr lang="en-CA" dirty="0" err="1"/>
              <a:t>dehydrogenase</a:t>
            </a:r>
            <a:r>
              <a:rPr lang="en-CA" dirty="0"/>
              <a:t> is added to a solution of </a:t>
            </a:r>
            <a:r>
              <a:rPr lang="en-CA" dirty="0" err="1"/>
              <a:t>isocitrate</a:t>
            </a:r>
            <a:r>
              <a:rPr lang="en-CA" dirty="0"/>
              <a:t>. </a:t>
            </a:r>
            <a:endParaRPr lang="en-CA" dirty="0" smtClean="0"/>
          </a:p>
          <a:p>
            <a:pPr>
              <a:buNone/>
            </a:pPr>
            <a:r>
              <a:rPr lang="en-CA" dirty="0" smtClean="0"/>
              <a:t>2)The </a:t>
            </a:r>
            <a:r>
              <a:rPr lang="en-CA" dirty="0"/>
              <a:t>concentration of NADP+ </a:t>
            </a:r>
            <a:r>
              <a:rPr lang="en-CA" dirty="0" smtClean="0"/>
              <a:t>obtained at 450nm after 30mins </a:t>
            </a:r>
          </a:p>
          <a:p>
            <a:pPr>
              <a:buNone/>
            </a:pPr>
            <a:r>
              <a:rPr lang="en-CA" dirty="0" smtClean="0"/>
              <a:t>3)Rate of NADP production versus the known concentration of substrate(</a:t>
            </a:r>
            <a:r>
              <a:rPr lang="en-CA" dirty="0" err="1" smtClean="0"/>
              <a:t>isocitrate</a:t>
            </a:r>
            <a:r>
              <a:rPr lang="en-CA" dirty="0" smtClean="0"/>
              <a:t>) is used as standard curve for measuring </a:t>
            </a:r>
            <a:r>
              <a:rPr lang="en-CA" dirty="0" err="1"/>
              <a:t>isocitrate</a:t>
            </a:r>
            <a:r>
              <a:rPr lang="en-CA" dirty="0"/>
              <a:t> concentration</a:t>
            </a:r>
          </a:p>
        </p:txBody>
      </p:sp>
      <p:pic>
        <p:nvPicPr>
          <p:cNvPr id="4" name="Picture 3" descr="reaction velocity.gif"/>
          <p:cNvPicPr>
            <a:picLocks noChangeAspect="1"/>
          </p:cNvPicPr>
          <p:nvPr/>
        </p:nvPicPr>
        <p:blipFill>
          <a:blip r:embed="rId2"/>
          <a:srcRect l="9375" t="4688" r="9999"/>
          <a:stretch>
            <a:fillRect/>
          </a:stretch>
        </p:blipFill>
        <p:spPr>
          <a:xfrm>
            <a:off x="5072066" y="1714487"/>
            <a:ext cx="3714776" cy="35131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472" y="428604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CA" sz="4000" dirty="0" smtClean="0"/>
              <a:t>Choosing Optimal HPLC Method</a:t>
            </a:r>
            <a:endParaRPr lang="en-CA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1785926"/>
            <a:ext cx="8115328" cy="614353"/>
          </a:xfrm>
        </p:spPr>
        <p:txBody>
          <a:bodyPr/>
          <a:lstStyle/>
          <a:p>
            <a:r>
              <a:rPr lang="en-CA" dirty="0" smtClean="0"/>
              <a:t>Retention time: Separation of important metabolites</a:t>
            </a:r>
          </a:p>
          <a:p>
            <a:endParaRPr lang="en-CA" dirty="0" smtClean="0"/>
          </a:p>
          <a:p>
            <a:endParaRPr lang="en-CA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928934"/>
            <a:ext cx="8572560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571472" y="4929198"/>
            <a:ext cx="75009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 smtClean="0"/>
              <a:t>HPLC Method: </a:t>
            </a:r>
            <a:r>
              <a:rPr lang="en-CA" b="1" dirty="0" err="1" smtClean="0"/>
              <a:t>Eluent</a:t>
            </a:r>
            <a:r>
              <a:rPr lang="en-CA" b="1" dirty="0" smtClean="0"/>
              <a:t> :5mM H2SO4,</a:t>
            </a:r>
          </a:p>
          <a:p>
            <a:r>
              <a:rPr lang="en-CA" b="1" dirty="0"/>
              <a:t>	</a:t>
            </a:r>
            <a:r>
              <a:rPr lang="en-CA" b="1" dirty="0" smtClean="0"/>
              <a:t>             Column temperature : 36C, </a:t>
            </a:r>
          </a:p>
          <a:p>
            <a:r>
              <a:rPr lang="en-CA" b="1" dirty="0" smtClean="0"/>
              <a:t>	             Flow rate :0.4ml/min,</a:t>
            </a:r>
          </a:p>
          <a:p>
            <a:r>
              <a:rPr lang="en-CA" b="1" dirty="0"/>
              <a:t>	 </a:t>
            </a:r>
            <a:r>
              <a:rPr lang="en-CA" b="1" dirty="0" smtClean="0"/>
              <a:t>            Run time: 35min</a:t>
            </a:r>
            <a:endParaRPr lang="en-CA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82" y="714356"/>
            <a:ext cx="8643998" cy="5572164"/>
          </a:xfrm>
        </p:spPr>
        <p:txBody>
          <a:bodyPr/>
          <a:lstStyle/>
          <a:p>
            <a:pPr>
              <a:buNone/>
            </a:pPr>
            <a:r>
              <a:rPr lang="en-CA" sz="4000" b="1" dirty="0"/>
              <a:t>To do: </a:t>
            </a:r>
            <a:endParaRPr lang="en-CA" sz="4000" dirty="0"/>
          </a:p>
          <a:p>
            <a:r>
              <a:rPr lang="en-CA" sz="3600" dirty="0" smtClean="0"/>
              <a:t>Test </a:t>
            </a:r>
            <a:r>
              <a:rPr lang="en-CA" sz="3600" dirty="0"/>
              <a:t>the separation of </a:t>
            </a:r>
            <a:r>
              <a:rPr lang="en-CA" sz="3600" dirty="0" err="1"/>
              <a:t>isocitrate</a:t>
            </a:r>
            <a:r>
              <a:rPr lang="en-CA" sz="3600" dirty="0"/>
              <a:t> and citrate</a:t>
            </a:r>
          </a:p>
          <a:p>
            <a:r>
              <a:rPr lang="en-CA" sz="3600" dirty="0" smtClean="0"/>
              <a:t>Toxicity level </a:t>
            </a:r>
            <a:r>
              <a:rPr lang="en-CA" sz="3600" dirty="0"/>
              <a:t>of </a:t>
            </a:r>
            <a:r>
              <a:rPr lang="en-CA" sz="3600" dirty="0" err="1"/>
              <a:t>glycolate</a:t>
            </a:r>
            <a:r>
              <a:rPr lang="en-CA" sz="3600" dirty="0"/>
              <a:t> on Y. </a:t>
            </a:r>
            <a:r>
              <a:rPr lang="en-CA" sz="3600" dirty="0" err="1"/>
              <a:t>lipolytica</a:t>
            </a:r>
            <a:endParaRPr lang="en-CA" sz="3600" dirty="0"/>
          </a:p>
          <a:p>
            <a:r>
              <a:rPr lang="en-CA" sz="3600" dirty="0" smtClean="0"/>
              <a:t>The </a:t>
            </a:r>
            <a:r>
              <a:rPr lang="en-CA" sz="3600" dirty="0"/>
              <a:t>effect of </a:t>
            </a:r>
            <a:r>
              <a:rPr lang="en-CA" sz="3600" dirty="0" err="1" smtClean="0"/>
              <a:t>Malate</a:t>
            </a:r>
            <a:r>
              <a:rPr lang="en-CA" sz="3600" dirty="0" smtClean="0"/>
              <a:t> </a:t>
            </a:r>
            <a:r>
              <a:rPr lang="en-CA" sz="3600" dirty="0" err="1" smtClean="0"/>
              <a:t>synthase</a:t>
            </a:r>
            <a:r>
              <a:rPr lang="en-CA" sz="3600" dirty="0" smtClean="0"/>
              <a:t> </a:t>
            </a:r>
            <a:r>
              <a:rPr lang="en-CA" sz="3600" dirty="0"/>
              <a:t>deletion, </a:t>
            </a:r>
            <a:r>
              <a:rPr lang="en-CA" sz="3600" dirty="0" smtClean="0"/>
              <a:t>CAN, </a:t>
            </a:r>
            <a:r>
              <a:rPr lang="en-CA" sz="3600" dirty="0" err="1" smtClean="0"/>
              <a:t>YcdW</a:t>
            </a:r>
            <a:r>
              <a:rPr lang="en-CA" sz="3600" dirty="0" smtClean="0"/>
              <a:t> and ICL1 </a:t>
            </a:r>
            <a:r>
              <a:rPr lang="en-CA" sz="3600" dirty="0" err="1"/>
              <a:t>overexpression</a:t>
            </a:r>
            <a:r>
              <a:rPr lang="en-CA" sz="3600" dirty="0"/>
              <a:t> on </a:t>
            </a:r>
            <a:r>
              <a:rPr lang="en-CA" sz="3600" dirty="0" err="1"/>
              <a:t>isocitrate</a:t>
            </a:r>
            <a:r>
              <a:rPr lang="en-CA" sz="3600" dirty="0"/>
              <a:t> and </a:t>
            </a:r>
            <a:r>
              <a:rPr lang="en-CA" sz="3600" dirty="0" err="1"/>
              <a:t>glyoxylate</a:t>
            </a:r>
            <a:r>
              <a:rPr lang="en-CA" sz="3600" dirty="0"/>
              <a:t> yield</a:t>
            </a:r>
          </a:p>
          <a:p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472" y="357166"/>
            <a:ext cx="8229600" cy="1143000"/>
          </a:xfrm>
        </p:spPr>
        <p:txBody>
          <a:bodyPr>
            <a:normAutofit/>
          </a:bodyPr>
          <a:lstStyle/>
          <a:p>
            <a:r>
              <a:rPr lang="en-CA" sz="4000" dirty="0" smtClean="0"/>
              <a:t>Interference of AKG-</a:t>
            </a:r>
            <a:r>
              <a:rPr lang="en-CA" sz="4000" dirty="0" err="1" smtClean="0"/>
              <a:t>Malate</a:t>
            </a:r>
            <a:r>
              <a:rPr lang="en-CA" sz="4000" dirty="0" smtClean="0"/>
              <a:t>-</a:t>
            </a:r>
            <a:r>
              <a:rPr lang="en-CA" sz="4000" dirty="0" err="1" smtClean="0"/>
              <a:t>Pyruvate</a:t>
            </a:r>
            <a:endParaRPr lang="en-CA" sz="40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714488"/>
            <a:ext cx="8358246" cy="4675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28604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CA" sz="4000" dirty="0" smtClean="0"/>
              <a:t>Standards: Glycerol </a:t>
            </a:r>
            <a:endParaRPr lang="en-CA" sz="4000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lc="http://schemas.openxmlformats.org/drawingml/2006/lockedCanvas" xmlns:pic="http://schemas.openxmlformats.org/drawingml/2006/picture" xmlns:o="urn:schemas-microsoft-com:office:office" xmlns:v="urn:schemas-microsoft-com:vml" xmlns:w10="urn:schemas-microsoft-com:office:word" xmlns:w="http://schemas.openxmlformats.org/wordprocessingml/2006/main" xmlns="" xmlns:xdr="http://schemas.openxmlformats.org/drawingml/2006/spreadsheetDrawing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1071538" y="1785926"/>
            <a:ext cx="7286676" cy="4357718"/>
          </a:xfrm>
          <a:prstGeom prst="rect">
            <a:avLst/>
          </a:prstGeom>
          <a:noFill/>
          <a:extLst>
            <a:ext uri="{909E8E84-426E-40DD-AFC4-6F175D3DCCD1}">
              <a14:hiddenFill xmlns:lc="http://schemas.openxmlformats.org/drawingml/2006/lockedCanvas" xmlns:pic="http://schemas.openxmlformats.org/drawingml/2006/picture" xmlns:o="urn:schemas-microsoft-com:office:office" xmlns:v="urn:schemas-microsoft-com:vml" xmlns:w10="urn:schemas-microsoft-com:office:word" xmlns:w="http://schemas.openxmlformats.org/wordprocessingml/2006/main" xmlns="" xmlns:xdr="http://schemas.openxmlformats.org/drawingml/2006/spreadsheetDrawing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1143000"/>
          </a:xfrm>
        </p:spPr>
        <p:txBody>
          <a:bodyPr>
            <a:normAutofit/>
          </a:bodyPr>
          <a:lstStyle/>
          <a:p>
            <a:r>
              <a:rPr lang="en-CA" sz="4000" dirty="0" smtClean="0"/>
              <a:t>Analysis of Glycerol Samples:</a:t>
            </a:r>
            <a:endParaRPr lang="en-CA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043114"/>
          </a:xfrm>
        </p:spPr>
        <p:txBody>
          <a:bodyPr>
            <a:normAutofit/>
          </a:bodyPr>
          <a:lstStyle/>
          <a:p>
            <a:r>
              <a:rPr lang="en-CA" dirty="0" smtClean="0"/>
              <a:t>1) Technical Grade Glycerol : 91.51% glycerol</a:t>
            </a:r>
          </a:p>
          <a:p>
            <a:r>
              <a:rPr lang="en-CA" dirty="0" smtClean="0"/>
              <a:t>2) Crude Glycerol : 60.85% glycerol</a:t>
            </a:r>
          </a:p>
          <a:p>
            <a:r>
              <a:rPr lang="en-CA" dirty="0" smtClean="0"/>
              <a:t>3) Glycerol Pitch : 62.04% glycerol</a:t>
            </a:r>
            <a:endParaRPr lang="en-CA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xdr="http://schemas.openxmlformats.org/drawingml/2006/spreadsheetDrawing" xmlns="" xmlns:wne="http://schemas.microsoft.com/office/word/2006/wordml" xmlns:w="http://schemas.openxmlformats.org/wordprocessingml/2006/main" xmlns:w10="urn:schemas-microsoft-com:office:word" xmlns:wp="http://schemas.openxmlformats.org/drawingml/2006/wordprocessingDrawing" xmlns:v="urn:schemas-microsoft-com:vml" xmlns:m="http://schemas.openxmlformats.org/officeDocument/2006/math" xmlns:o="urn:schemas-microsoft-com:office:office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428596" y="3214686"/>
            <a:ext cx="8429684" cy="3000396"/>
          </a:xfrm>
          <a:prstGeom prst="rect">
            <a:avLst/>
          </a:prstGeom>
          <a:noFill/>
          <a:extLst>
            <a:ext uri="{909E8E84-426E-40DD-AFC4-6F175D3DCCD1}">
              <a14:hiddenFill xmlns:lc="http://schemas.openxmlformats.org/drawingml/2006/lockedCanvas" xmlns:pic="http://schemas.openxmlformats.org/drawingml/2006/picture" xmlns:a14="http://schemas.microsoft.com/office/drawing/2010/main" xmlns:xdr="http://schemas.openxmlformats.org/drawingml/2006/spreadsheetDrawing" xmlns="" xmlns:wne="http://schemas.microsoft.com/office/word/2006/wordml" xmlns:w="http://schemas.openxmlformats.org/wordprocessingml/2006/main" xmlns:w10="urn:schemas-microsoft-com:office:word" xmlns:wp="http://schemas.openxmlformats.org/drawingml/2006/wordprocessingDrawing" xmlns:v="urn:schemas-microsoft-com:vml" xmlns:m="http://schemas.openxmlformats.org/officeDocument/2006/math" xmlns:o="urn:schemas-microsoft-com:office:office" xmlns:ve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54098"/>
          </a:xfrm>
        </p:spPr>
        <p:txBody>
          <a:bodyPr>
            <a:normAutofit/>
          </a:bodyPr>
          <a:lstStyle/>
          <a:p>
            <a:pPr algn="l"/>
            <a:r>
              <a:rPr lang="en-CA" sz="3200" dirty="0" smtClean="0"/>
              <a:t>S. </a:t>
            </a:r>
            <a:r>
              <a:rPr lang="en-CA" sz="3200" dirty="0" err="1" smtClean="0"/>
              <a:t>cerevisiae</a:t>
            </a:r>
            <a:r>
              <a:rPr lang="en-CA" sz="3200" dirty="0" smtClean="0"/>
              <a:t>: Pathway from Glycerol to </a:t>
            </a:r>
            <a:r>
              <a:rPr lang="en-CA" sz="3200" dirty="0" err="1" smtClean="0"/>
              <a:t>Succinate</a:t>
            </a:r>
            <a:endParaRPr lang="en-CA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CA" dirty="0"/>
              <a:t>Growth of S. </a:t>
            </a:r>
            <a:r>
              <a:rPr lang="en-CA" dirty="0" err="1"/>
              <a:t>cerevisiae</a:t>
            </a:r>
            <a:r>
              <a:rPr lang="en-CA" dirty="0"/>
              <a:t> (CEN.PK113-1A) on glycerol :</a:t>
            </a:r>
          </a:p>
          <a:p>
            <a:r>
              <a:rPr lang="en-CA" dirty="0" smtClean="0"/>
              <a:t> </a:t>
            </a:r>
            <a:r>
              <a:rPr lang="en-CA" dirty="0"/>
              <a:t>Wild Type : Low rate of growth, Low glycerol consumption</a:t>
            </a:r>
          </a:p>
          <a:p>
            <a:r>
              <a:rPr lang="en-CA" dirty="0" smtClean="0"/>
              <a:t>Negligible </a:t>
            </a:r>
            <a:r>
              <a:rPr lang="en-CA" dirty="0"/>
              <a:t>effect of temperature and amino acids on growth</a:t>
            </a:r>
          </a:p>
          <a:p>
            <a:r>
              <a:rPr lang="en-CA" dirty="0" smtClean="0"/>
              <a:t>No </a:t>
            </a:r>
            <a:r>
              <a:rPr lang="en-CA" dirty="0"/>
              <a:t>growth in anaerobic conditions on glycerol</a:t>
            </a:r>
          </a:p>
          <a:p>
            <a:r>
              <a:rPr lang="en-CA" dirty="0" smtClean="0"/>
              <a:t>significant </a:t>
            </a:r>
            <a:r>
              <a:rPr lang="en-CA" dirty="0"/>
              <a:t>amounts of biomass produced, low concentration of organic acids produced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2910" y="1000108"/>
            <a:ext cx="8229600" cy="489790"/>
          </a:xfrm>
        </p:spPr>
        <p:txBody>
          <a:bodyPr>
            <a:normAutofit/>
          </a:bodyPr>
          <a:lstStyle/>
          <a:p>
            <a:pPr algn="l"/>
            <a:r>
              <a:rPr lang="en-CA" sz="2800" dirty="0" smtClean="0"/>
              <a:t>Effect of Amino Acids and Temperature on Growth</a:t>
            </a:r>
            <a:endParaRPr lang="en-CA" sz="2800" dirty="0"/>
          </a:p>
        </p:txBody>
      </p:sp>
      <p:pic>
        <p:nvPicPr>
          <p:cNvPr id="4" name="Content Placeholder 3" descr="effect of amino temp.jpg"/>
          <p:cNvPicPr>
            <a:picLocks noGrp="1" noChangeAspect="1"/>
          </p:cNvPicPr>
          <p:nvPr>
            <p:ph idx="1"/>
          </p:nvPr>
        </p:nvPicPr>
        <p:blipFill>
          <a:blip r:embed="rId2"/>
          <a:srcRect l="8973" r="7006"/>
          <a:stretch>
            <a:fillRect/>
          </a:stretch>
        </p:blipFill>
        <p:spPr>
          <a:xfrm>
            <a:off x="642910" y="2000240"/>
            <a:ext cx="8001056" cy="4091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852" y="1000108"/>
            <a:ext cx="6115064" cy="642934"/>
          </a:xfrm>
        </p:spPr>
        <p:txBody>
          <a:bodyPr>
            <a:normAutofit fontScale="90000"/>
          </a:bodyPr>
          <a:lstStyle/>
          <a:p>
            <a:r>
              <a:rPr lang="en-CA" sz="4000" dirty="0" smtClean="0"/>
              <a:t>Effect of Aeration on Growth</a:t>
            </a:r>
            <a:endParaRPr lang="en-CA" sz="4000" dirty="0"/>
          </a:p>
        </p:txBody>
      </p:sp>
      <p:pic>
        <p:nvPicPr>
          <p:cNvPr id="4" name="Content Placeholder 3" descr="Aeration effect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00166" y="1714488"/>
            <a:ext cx="6357982" cy="476848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633</TotalTime>
  <Words>710</Words>
  <Application>Microsoft Office PowerPoint</Application>
  <PresentationFormat>On-screen Show (4:3)</PresentationFormat>
  <Paragraphs>89</Paragraphs>
  <Slides>30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Flow</vt:lpstr>
      <vt:lpstr>Presentation Outline</vt:lpstr>
      <vt:lpstr>Project Description</vt:lpstr>
      <vt:lpstr>Choosing Optimal HPLC Method</vt:lpstr>
      <vt:lpstr>Interference of AKG-Malate-Pyruvate</vt:lpstr>
      <vt:lpstr>Standards: Glycerol </vt:lpstr>
      <vt:lpstr>Analysis of Glycerol Samples:</vt:lpstr>
      <vt:lpstr>S. cerevisiae: Pathway from Glycerol to Succinate</vt:lpstr>
      <vt:lpstr>Effect of Amino Acids and Temperature on Growth</vt:lpstr>
      <vt:lpstr>Effect of Aeration on Growth</vt:lpstr>
      <vt:lpstr>Significant amount of biomass produced, low secretion of organic acids</vt:lpstr>
      <vt:lpstr>Metabolic engineering of S. cerevisiae</vt:lpstr>
      <vt:lpstr>Cofactor Balance:</vt:lpstr>
      <vt:lpstr>Growth of Wild and Mutant Type</vt:lpstr>
      <vt:lpstr>Glycerol Consumption of Wild and Mutant Type</vt:lpstr>
      <vt:lpstr>Y. lipolytica: Pathway from Glycerol to Glyoxylate</vt:lpstr>
      <vt:lpstr>New HPLC method for separation of Glyoxylate, Pyruvate , AKG and Citrate </vt:lpstr>
      <vt:lpstr>Slide 17</vt:lpstr>
      <vt:lpstr>Verification of citric acid production from PO1f and NRRL Y-423:</vt:lpstr>
      <vt:lpstr> No citric acid produced from PO1f strain: 1) MP Glycerol     2) MG Glycerol </vt:lpstr>
      <vt:lpstr>1) MP Crude  2)MG Crude</vt:lpstr>
      <vt:lpstr>1)MP Pitch   2)MG Pitch</vt:lpstr>
      <vt:lpstr>Growth on Glycerol and Glycerol Consumption of PO1f strain</vt:lpstr>
      <vt:lpstr>Citric acid produced from NRRL Y-423 strain: 1)MP Glycerol   2)MG Glycerol </vt:lpstr>
      <vt:lpstr>1)MP Crude   2)MG Crude</vt:lpstr>
      <vt:lpstr>1)MP Pitch   2)MG Pitch</vt:lpstr>
      <vt:lpstr>Citric acid Production in MP and MG Media</vt:lpstr>
      <vt:lpstr>Growth on Glycerol and Glycerol Consumption of NRRL Y-423 Strain:</vt:lpstr>
      <vt:lpstr>Citrate to Glyoxylate: </vt:lpstr>
      <vt:lpstr>Separation of citrate and isocitrate</vt:lpstr>
      <vt:lpstr>Slide 30</vt:lpstr>
    </vt:vector>
  </TitlesOfParts>
  <Company>PARANDCO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Outline</dc:title>
  <dc:creator>Khashayar Shojaei-Asanjan</dc:creator>
  <cp:lastModifiedBy>Khashayar Shojaei-Asanjan</cp:lastModifiedBy>
  <cp:revision>47</cp:revision>
  <dcterms:created xsi:type="dcterms:W3CDTF">2014-07-26T18:42:05Z</dcterms:created>
  <dcterms:modified xsi:type="dcterms:W3CDTF">2014-07-31T13:24:57Z</dcterms:modified>
</cp:coreProperties>
</file>